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6"/>
  </p:notesMasterIdLst>
  <p:sldIdLst>
    <p:sldId id="256" r:id="rId2"/>
    <p:sldId id="276" r:id="rId3"/>
    <p:sldId id="275" r:id="rId4"/>
    <p:sldId id="257" r:id="rId5"/>
    <p:sldId id="258" r:id="rId6"/>
    <p:sldId id="269" r:id="rId7"/>
    <p:sldId id="273" r:id="rId8"/>
    <p:sldId id="259" r:id="rId9"/>
    <p:sldId id="260" r:id="rId10"/>
    <p:sldId id="272" r:id="rId11"/>
    <p:sldId id="263" r:id="rId12"/>
    <p:sldId id="264" r:id="rId13"/>
    <p:sldId id="265" r:id="rId14"/>
    <p:sldId id="261" r:id="rId15"/>
    <p:sldId id="266" r:id="rId16"/>
    <p:sldId id="262" r:id="rId17"/>
    <p:sldId id="267" r:id="rId18"/>
    <p:sldId id="268" r:id="rId19"/>
    <p:sldId id="270" r:id="rId20"/>
    <p:sldId id="274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7" autoAdjust="0"/>
    <p:restoredTop sz="90929"/>
  </p:normalViewPr>
  <p:slideViewPr>
    <p:cSldViewPr>
      <p:cViewPr varScale="1">
        <p:scale>
          <a:sx n="72" d="100"/>
          <a:sy n="72" d="100"/>
        </p:scale>
        <p:origin x="61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69E042-1145-4EAF-81F0-27BDE726DE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01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305FC-11A5-4BD8-A696-3A4F5677E620}" type="slidenum">
              <a:rPr lang="en-US"/>
              <a:pPr/>
              <a:t>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41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DADC8-4F5E-4AEA-8644-AAA3AB774943}" type="slidenum">
              <a:rPr lang="en-US"/>
              <a:pPr/>
              <a:t>12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5A6BC-AC1C-4D86-872F-464272A59948}" type="slidenum">
              <a:rPr lang="en-US"/>
              <a:pPr/>
              <a:t>13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81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DA107-223B-4D94-A5D5-6686F0972AA9}" type="slidenum">
              <a:rPr lang="en-US"/>
              <a:pPr/>
              <a:t>14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63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278BA-5945-412F-9FCB-096D8E96BB66}" type="slidenum">
              <a:rPr lang="en-US"/>
              <a:pPr/>
              <a:t>15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57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E6C78-4BB5-4A46-B056-DB1A7C27D09B}" type="slidenum">
              <a:rPr lang="en-US"/>
              <a:pPr/>
              <a:t>16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23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CC51A8-0298-45BE-A1CD-FEEB1ABF9129}" type="slidenum">
              <a:rPr lang="en-US"/>
              <a:pPr/>
              <a:t>17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17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89AE5-2E98-4A5E-866E-15E1834E6599}" type="slidenum">
              <a:rPr lang="en-US"/>
              <a:pPr/>
              <a:t>18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1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932A34-122B-4F7F-8923-AF317BFAAD30}" type="slidenum">
              <a:rPr lang="en-US"/>
              <a:pPr/>
              <a:t>19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6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C669E2-928B-4FDF-860F-7C669960D3AA}" type="slidenum">
              <a:rPr lang="en-US"/>
              <a:pPr/>
              <a:t>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1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BC4D7-4580-488B-B89E-24AF41B5FF5B}" type="slidenum">
              <a:rPr lang="en-US"/>
              <a:pPr/>
              <a:t>5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70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08CFF-4479-44E6-9DFF-272D92E774E3}" type="slidenum">
              <a:rPr lang="en-US"/>
              <a:pPr/>
              <a:t>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5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5AD7D-2354-4469-A101-F9364DEC7E56}" type="slidenum">
              <a:rPr lang="en-US"/>
              <a:pPr/>
              <a:t>7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3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B0AE4-77AC-4A00-98E1-60E8F1684A0F}" type="slidenum">
              <a:rPr lang="en-US"/>
              <a:pPr/>
              <a:t>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48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1B337-2FFE-455D-9E77-CDC41241E6B6}" type="slidenum">
              <a:rPr lang="en-US"/>
              <a:pPr/>
              <a:t>9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28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A6368-6636-4918-A76E-06919929831B}" type="slidenum">
              <a:rPr lang="en-US"/>
              <a:pPr/>
              <a:t>10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33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27805-4AFD-412A-A4F8-5CF8A926304A}" type="slidenum">
              <a:rPr lang="en-US"/>
              <a:pPr/>
              <a:t>11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5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49084" y="3886200"/>
            <a:ext cx="5689600" cy="2057400"/>
          </a:xfrm>
        </p:spPr>
        <p:txBody>
          <a:bodyPr/>
          <a:lstStyle>
            <a:lvl1pPr marL="0" indent="0" algn="ctr">
              <a:buFont typeface="Monotype Sorts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DF99E4-DD7E-4031-BF8F-07F3B3536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674A0-2311-468E-9790-AF6E5309B8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371600"/>
            <a:ext cx="25908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371600"/>
            <a:ext cx="75692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C10D8-4E69-4AC8-A1AD-3699852FE8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07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590800"/>
            <a:ext cx="50800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2590800"/>
            <a:ext cx="5080000" cy="3505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64008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fld id="{9D1BF1B9-AB89-4430-BA27-0248E6B512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64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590800"/>
            <a:ext cx="5080000" cy="3505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590800"/>
            <a:ext cx="50800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64008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fld id="{660F2D35-A31A-415F-91AF-E77F19C583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4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1B0B7-9BC0-4004-8375-65045042EC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7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F734B-37F1-4D30-B979-A14AC6D65B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5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590800"/>
            <a:ext cx="508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90800"/>
            <a:ext cx="508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ADECC-93E3-4A1E-8DC0-289A2B07D9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2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FD84D-0DC7-44A3-8AC2-AA0BEBBB48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0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17921-AB48-4672-8D5C-38D20445BD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9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6341F-7A8E-4967-9F76-BE1671BA86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2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E49F9-2576-4865-824B-EFC9687660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2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69F4E-B65A-4D5F-A749-DD87EA0790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4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371600"/>
            <a:ext cx="103632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590800"/>
            <a:ext cx="10363200" cy="35052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63200" y="6400800"/>
            <a:ext cx="162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42DB4F16-BD6E-4F44-ABEB-6B4D4193B11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lr>
          <a:srgbClr val="FFFF66"/>
        </a:buClr>
        <a:buSzPct val="75000"/>
        <a:buFont typeface="Monotype Sorts" charset="2"/>
        <a:buChar char="/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FF6666"/>
        </a:buClr>
        <a:buSzPct val="75000"/>
        <a:buFont typeface="Monotype Sorts" charset="2"/>
        <a:buChar char="/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66CCFF"/>
        </a:buClr>
        <a:buSzPct val="75000"/>
        <a:buFont typeface="Monotype Sorts" charset="2"/>
        <a:buChar char="/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80FF00"/>
        </a:buClr>
        <a:buSzPct val="75000"/>
        <a:buFont typeface="Monotype Sorts" charset="2"/>
        <a:buChar char="/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charset="2"/>
        <a:buChar char="/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charset="2"/>
        <a:buChar char="/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charset="2"/>
        <a:buChar char="/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charset="2"/>
        <a:buChar char="/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charset="2"/>
        <a:buChar char="/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bin"/><Relationship Id="rId7" Type="http://schemas.openxmlformats.org/officeDocument/2006/relationships/slide" Target="slide14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slide" Target="slide17.xml"/><Relationship Id="rId5" Type="http://schemas.openxmlformats.org/officeDocument/2006/relationships/slide" Target="slide9.xml"/><Relationship Id="rId10" Type="http://schemas.openxmlformats.org/officeDocument/2006/relationships/slide" Target="slide15.xml"/><Relationship Id="rId4" Type="http://schemas.openxmlformats.org/officeDocument/2006/relationships/slide" Target="slide8.xml"/><Relationship Id="rId9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5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391400" y="3657600"/>
            <a:ext cx="4648200" cy="1143000"/>
          </a:xfrm>
        </p:spPr>
        <p:txBody>
          <a:bodyPr/>
          <a:lstStyle/>
          <a:p>
            <a:r>
              <a:rPr lang="en-US" dirty="0"/>
              <a:t>Parts of Speech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505200"/>
            <a:ext cx="6781800" cy="2057400"/>
          </a:xfrm>
        </p:spPr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Kutubul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endParaRPr lang="en-US" dirty="0" smtClean="0"/>
          </a:p>
          <a:p>
            <a:r>
              <a:rPr lang="en-US" dirty="0" smtClean="0"/>
              <a:t>Computer Teacher</a:t>
            </a:r>
          </a:p>
          <a:p>
            <a:r>
              <a:rPr lang="en-US" dirty="0" err="1" smtClean="0"/>
              <a:t>Shapla</a:t>
            </a:r>
            <a:r>
              <a:rPr lang="en-US" dirty="0" smtClean="0"/>
              <a:t> kali </a:t>
            </a:r>
            <a:r>
              <a:rPr lang="en-US" dirty="0" err="1" smtClean="0"/>
              <a:t>Adarsha</a:t>
            </a:r>
            <a:r>
              <a:rPr lang="en-US" dirty="0" smtClean="0"/>
              <a:t> </a:t>
            </a:r>
            <a:r>
              <a:rPr lang="en-US" dirty="0" err="1" smtClean="0"/>
              <a:t>Scondary</a:t>
            </a:r>
            <a:r>
              <a:rPr lang="en-US" dirty="0" smtClean="0"/>
              <a:t> School</a:t>
            </a:r>
          </a:p>
          <a:p>
            <a:r>
              <a:rPr lang="en-US" dirty="0" err="1" smtClean="0"/>
              <a:t>Jibannagar</a:t>
            </a:r>
            <a:r>
              <a:rPr lang="en-US" dirty="0" smtClean="0"/>
              <a:t>, </a:t>
            </a:r>
            <a:r>
              <a:rPr lang="en-US" dirty="0" err="1" smtClean="0"/>
              <a:t>Chuadanga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41187"/>
            <a:ext cx="1957387" cy="1957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p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Pronouns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/>
              <a:t>Pronoun</a:t>
            </a:r>
          </a:p>
          <a:p>
            <a:pPr>
              <a:lnSpc>
                <a:spcPct val="90000"/>
              </a:lnSpc>
            </a:pPr>
            <a:r>
              <a:rPr lang="en-US" sz="2800"/>
              <a:t>A pronoun can replace the noun or another pronoun. 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accent2"/>
                </a:solidFill>
              </a:rPr>
              <a:t>Which</a:t>
            </a:r>
            <a:r>
              <a:rPr lang="en-US" sz="2800"/>
              <a:t> show do </a:t>
            </a:r>
            <a:r>
              <a:rPr lang="en-US" sz="2800">
                <a:solidFill>
                  <a:schemeClr val="accent2"/>
                </a:solidFill>
              </a:rPr>
              <a:t>you</a:t>
            </a:r>
            <a:r>
              <a:rPr lang="en-US" sz="2800"/>
              <a:t> want to see?</a:t>
            </a:r>
          </a:p>
        </p:txBody>
      </p:sp>
      <p:pic>
        <p:nvPicPr>
          <p:cNvPr id="49158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2590800"/>
            <a:ext cx="3282950" cy="3136900"/>
          </a:xfrm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9296400" y="5410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5" action="ppaction://hlinksldjump"/>
              </a:rPr>
              <a:t>Home</a:t>
            </a:r>
            <a:endParaRPr lang="en-US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676400" y="5715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mba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Pronouns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300" u="sng"/>
              <a:t>Personal Pronouns</a:t>
            </a:r>
            <a:endParaRPr lang="en-US" sz="2300"/>
          </a:p>
          <a:p>
            <a:r>
              <a:rPr lang="en-US" sz="2300"/>
              <a:t>A personal pronoun refers to  specific person or thing and changes its form to indicate person, number, gender, and case.</a:t>
            </a:r>
            <a:endParaRPr lang="en-US" sz="240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2200" u="sng"/>
              <a:t>Possessive Personal Pronouns</a:t>
            </a:r>
          </a:p>
          <a:p>
            <a:r>
              <a:rPr lang="en-US" sz="1800"/>
              <a:t>A possessive pronoun indicates that the pronoun is acting as a marker of possession and defines who owns a particular object or person.</a:t>
            </a:r>
          </a:p>
          <a:p>
            <a:r>
              <a:rPr lang="en-US" sz="1800"/>
              <a:t>(mine, yours, hers, his, its, ours theirs)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9372600" y="5410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hlinkClick r:id="rId3" action="ppaction://hlinksldjump"/>
              </a:rPr>
              <a:t>Home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Pronouns Continued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u="sng"/>
              <a:t>Interrogative Pronouns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An interrogative pronoun is used to ask questions.</a:t>
            </a:r>
          </a:p>
          <a:p>
            <a:pPr>
              <a:lnSpc>
                <a:spcPct val="90000"/>
              </a:lnSpc>
            </a:pPr>
            <a:r>
              <a:rPr lang="en-US"/>
              <a:t>(who, whom, which, what and the compounds formed with suffix “ever”).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419601" y="5257800"/>
            <a:ext cx="106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4" action="ppaction://hlinksldjump"/>
              </a:rPr>
              <a:t>Home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eching Brak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Still More Pronouns!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u="sng"/>
              <a:t>Demonstrative Pronouns</a:t>
            </a:r>
          </a:p>
          <a:p>
            <a:r>
              <a:rPr lang="en-US" sz="2000"/>
              <a:t>A demonstrative pronoun points to and identifies a noun or a pronoun.</a:t>
            </a:r>
          </a:p>
          <a:p>
            <a:r>
              <a:rPr lang="en-US" sz="2000"/>
              <a:t>(this, that, these, and those are demonstrative pronouns)</a:t>
            </a:r>
            <a:endParaRPr lang="en-US" sz="2000" u="sng"/>
          </a:p>
        </p:txBody>
      </p:sp>
      <p:pic>
        <p:nvPicPr>
          <p:cNvPr id="16391" name="Picture 7" descr="76290721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2667000"/>
            <a:ext cx="1752600" cy="1828800"/>
          </a:xfrm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9296400" y="5257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4" action="ppaction://hlinksldjump"/>
              </a:rPr>
              <a:t>Home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the Adjectives?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u="sng"/>
              <a:t>Adjectives</a:t>
            </a:r>
          </a:p>
          <a:p>
            <a:r>
              <a:rPr lang="en-US" sz="2200"/>
              <a:t>An adjective modifies a noun or pronoun by describing, identifying, or qualifying words.</a:t>
            </a:r>
          </a:p>
          <a:p>
            <a:r>
              <a:rPr lang="en-US" sz="2200"/>
              <a:t>The </a:t>
            </a:r>
            <a:r>
              <a:rPr lang="en-US" sz="2200">
                <a:solidFill>
                  <a:schemeClr val="accent2"/>
                </a:solidFill>
              </a:rPr>
              <a:t>truck-shaped</a:t>
            </a:r>
            <a:r>
              <a:rPr lang="en-US" sz="2200"/>
              <a:t> balloon floated over the treetops.</a:t>
            </a:r>
            <a:endParaRPr lang="en-US" sz="2000" u="sng"/>
          </a:p>
        </p:txBody>
      </p:sp>
      <p:pic>
        <p:nvPicPr>
          <p:cNvPr id="11271" name="Picture 7" descr="Childre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895600"/>
            <a:ext cx="3810000" cy="2522538"/>
          </a:xfrm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9372600" y="5562600"/>
            <a:ext cx="1042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5" action="ppaction://hlinksldjump"/>
              </a:rPr>
              <a:t>Home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rowd Laug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Conjunctions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I ate the pizza </a:t>
            </a:r>
            <a:r>
              <a:rPr lang="en-US">
                <a:solidFill>
                  <a:schemeClr val="accent2"/>
                </a:solidFill>
                <a:latin typeface="Helvetica" charset="0"/>
              </a:rPr>
              <a:t>and</a:t>
            </a:r>
            <a:r>
              <a:rPr lang="en-US">
                <a:latin typeface="Helvetica" charset="0"/>
              </a:rPr>
              <a:t> the pasta!</a:t>
            </a:r>
            <a:endParaRPr lang="en-US">
              <a:latin typeface="Herculanum" charset="0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You can use Conjunctions to link words, phrases, and clauses.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9296400" y="5410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3" action="ppaction://hlinksldjump"/>
              </a:rPr>
              <a:t>Home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Prepositions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u="sng"/>
              <a:t>Prepositions</a:t>
            </a:r>
          </a:p>
          <a:p>
            <a:r>
              <a:rPr lang="en-US" sz="2400"/>
              <a:t>A preposition links nouns, pronouns, and phrases to other words in a sentence.</a:t>
            </a:r>
          </a:p>
          <a:p>
            <a:r>
              <a:rPr lang="en-US" sz="2400"/>
              <a:t>(on, against, over, during, beneath, beside)</a:t>
            </a:r>
          </a:p>
        </p:txBody>
      </p:sp>
      <p:pic>
        <p:nvPicPr>
          <p:cNvPr id="13318" name="Picture 6" descr="147787660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895600"/>
            <a:ext cx="1905000" cy="1765300"/>
          </a:xfrm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9601200" y="5334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4" action="ppaction://hlinksldjump"/>
              </a:rPr>
              <a:t>Home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an Interjection?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u="sng"/>
              <a:t>Interjections</a:t>
            </a:r>
          </a:p>
          <a:p>
            <a:r>
              <a:rPr lang="en-US" sz="2800"/>
              <a:t>An interjection is a word added to a sentence to convey emotion.</a:t>
            </a:r>
          </a:p>
          <a:p>
            <a:r>
              <a:rPr lang="en-US" sz="2800"/>
              <a:t>(Ouch!, Hey!)</a:t>
            </a:r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438400"/>
            <a:ext cx="3429000" cy="2635250"/>
          </a:xfrm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9372600" y="5257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5" action="ppaction://hlinksldjump"/>
              </a:rPr>
              <a:t>Home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ho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Speech Poem</a:t>
            </a:r>
            <a:br>
              <a:rPr lang="en-US" dirty="0"/>
            </a:br>
            <a:r>
              <a:rPr lang="en-US" sz="2400" dirty="0"/>
              <a:t>by Kim Vetter</a:t>
            </a:r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000" dirty="0"/>
              <a:t>A noun’s the name of anything,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As house or garden, hoop, or swing.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Instead of nouns the pronouns stand-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Her head, your face, his arm, my hand.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Adjectives tell the kind of noun,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As great, small, pretty, white, or brown.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Verbs tell of something to be done-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To read, count, sing, talk, laugh, or run.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How things are done the adverbs tell,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As slowly, quickly, ill, or well.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9418638" y="5410200"/>
            <a:ext cx="124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4" action="ppaction://hlinksldjump"/>
              </a:rPr>
              <a:t>Home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 Ro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Poem Continued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000"/>
              <a:t>Conjunctions join the words together, As men and women, wind or weather.</a:t>
            </a:r>
          </a:p>
          <a:p>
            <a:pPr algn="ctr">
              <a:lnSpc>
                <a:spcPct val="90000"/>
              </a:lnSpc>
            </a:pPr>
            <a:r>
              <a:rPr lang="en-US" sz="2000"/>
              <a:t>The preposition stands before</a:t>
            </a:r>
          </a:p>
          <a:p>
            <a:pPr algn="ctr">
              <a:lnSpc>
                <a:spcPct val="90000"/>
              </a:lnSpc>
            </a:pPr>
            <a:r>
              <a:rPr lang="en-US" sz="2000"/>
              <a:t> A noun, as in or through a door.</a:t>
            </a:r>
          </a:p>
          <a:p>
            <a:pPr algn="ctr">
              <a:lnSpc>
                <a:spcPct val="90000"/>
              </a:lnSpc>
            </a:pPr>
            <a:r>
              <a:rPr lang="en-US" sz="2000"/>
              <a:t>The interjection shows surprise, </a:t>
            </a:r>
          </a:p>
          <a:p>
            <a:pPr algn="ctr">
              <a:lnSpc>
                <a:spcPct val="90000"/>
              </a:lnSpc>
            </a:pPr>
            <a:r>
              <a:rPr lang="en-US" sz="2000"/>
              <a:t>As Oh! How Pretty; Ah! How wise.</a:t>
            </a:r>
          </a:p>
          <a:p>
            <a:pPr algn="ctr">
              <a:lnSpc>
                <a:spcPct val="90000"/>
              </a:lnSpc>
            </a:pPr>
            <a:r>
              <a:rPr lang="en-US" sz="2000"/>
              <a:t>That’s why we learn the parts of speech</a:t>
            </a:r>
          </a:p>
          <a:p>
            <a:pPr algn="ctr">
              <a:lnSpc>
                <a:spcPct val="90000"/>
              </a:lnSpc>
            </a:pPr>
            <a:r>
              <a:rPr lang="en-US" sz="2000"/>
              <a:t>Which reading, writing, speaking teach.</a:t>
            </a:r>
          </a:p>
          <a:p>
            <a:pPr algn="ctr">
              <a:lnSpc>
                <a:spcPct val="90000"/>
              </a:lnSpc>
            </a:pPr>
            <a:r>
              <a:rPr lang="en-US" sz="2000"/>
              <a:t>‘Cause grammar needs to be correct </a:t>
            </a:r>
          </a:p>
          <a:p>
            <a:pPr algn="ctr">
              <a:lnSpc>
                <a:spcPct val="90000"/>
              </a:lnSpc>
            </a:pPr>
            <a:r>
              <a:rPr lang="en-US" sz="2000"/>
              <a:t>To help you earn the world’s respect.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44" y="1905000"/>
            <a:ext cx="1804416" cy="231648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 bwMode="auto">
          <a:xfrm>
            <a:off x="2965948" y="2644140"/>
            <a:ext cx="1548384" cy="838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rPr>
              <a:t>Rokon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7194" y="26757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49189" y="2644140"/>
            <a:ext cx="57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</a:t>
            </a:r>
          </a:p>
        </p:txBody>
      </p:sp>
      <p:sp>
        <p:nvSpPr>
          <p:cNvPr id="7" name="Rectangle 6"/>
          <p:cNvSpPr/>
          <p:nvPr/>
        </p:nvSpPr>
        <p:spPr>
          <a:xfrm>
            <a:off x="8015809" y="268720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is </a:t>
            </a:r>
          </a:p>
        </p:txBody>
      </p:sp>
      <p:sp>
        <p:nvSpPr>
          <p:cNvPr id="8" name="Rectangle 7"/>
          <p:cNvSpPr/>
          <p:nvPr/>
        </p:nvSpPr>
        <p:spPr>
          <a:xfrm>
            <a:off x="9036044" y="2651097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teacher</a:t>
            </a:r>
          </a:p>
        </p:txBody>
      </p:sp>
      <p:sp>
        <p:nvSpPr>
          <p:cNvPr id="13" name="Up Arrow Callout 12"/>
          <p:cNvSpPr/>
          <p:nvPr/>
        </p:nvSpPr>
        <p:spPr bwMode="auto">
          <a:xfrm>
            <a:off x="2965948" y="3482340"/>
            <a:ext cx="1066800" cy="556260"/>
          </a:xfrm>
          <a:prstGeom prst="up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rPr>
              <a:t>Noun</a:t>
            </a:r>
          </a:p>
        </p:txBody>
      </p:sp>
      <p:sp>
        <p:nvSpPr>
          <p:cNvPr id="14" name="Up Arrow Callout 13"/>
          <p:cNvSpPr/>
          <p:nvPr/>
        </p:nvSpPr>
        <p:spPr bwMode="auto">
          <a:xfrm>
            <a:off x="6925809" y="3112762"/>
            <a:ext cx="1399797" cy="556260"/>
          </a:xfrm>
          <a:prstGeom prst="up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rPr>
              <a:t>Pronoun</a:t>
            </a:r>
          </a:p>
        </p:txBody>
      </p:sp>
      <p:sp>
        <p:nvSpPr>
          <p:cNvPr id="16" name="Down Arrow Callout 15"/>
          <p:cNvSpPr/>
          <p:nvPr/>
        </p:nvSpPr>
        <p:spPr bwMode="auto">
          <a:xfrm>
            <a:off x="7495597" y="2070651"/>
            <a:ext cx="1504194" cy="609600"/>
          </a:xfrm>
          <a:prstGeom prst="down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rPr>
              <a:t>Verb</a:t>
            </a:r>
          </a:p>
        </p:txBody>
      </p:sp>
      <p:sp>
        <p:nvSpPr>
          <p:cNvPr id="17" name="Up Arrow Callout 16"/>
          <p:cNvSpPr/>
          <p:nvPr/>
        </p:nvSpPr>
        <p:spPr bwMode="auto">
          <a:xfrm>
            <a:off x="9181435" y="3094919"/>
            <a:ext cx="1066800" cy="556260"/>
          </a:xfrm>
          <a:prstGeom prst="up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rPr>
              <a:t>Noun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16832" y="4159753"/>
            <a:ext cx="880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Can you guys What are we going to learn-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362200" y="4811947"/>
            <a:ext cx="7716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Our Today Lesson is Parts of speech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146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3" grpId="0" animBg="1"/>
      <p:bldP spid="14" grpId="0" animBg="1"/>
      <p:bldP spid="17" grpId="0" animBg="1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1676400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2138065"/>
            <a:ext cx="6978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many  parts of speech in English Grammar 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599" y="2743200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Noun?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800" y="1828800"/>
            <a:ext cx="183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2290465"/>
            <a:ext cx="7934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down the definition of pronoun and its classification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1971" y="2755759"/>
            <a:ext cx="6323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down four interjection word and its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0" y="1676400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438400"/>
            <a:ext cx="11216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Shapla</a:t>
            </a:r>
            <a:r>
              <a:rPr lang="en-US" dirty="0" smtClean="0"/>
              <a:t> Kali </a:t>
            </a:r>
            <a:r>
              <a:rPr lang="en-US" dirty="0" err="1" smtClean="0"/>
              <a:t>Adarsha</a:t>
            </a:r>
            <a:r>
              <a:rPr lang="en-US" dirty="0" smtClean="0"/>
              <a:t> Secondary School </a:t>
            </a:r>
            <a:r>
              <a:rPr lang="en-US" dirty="0" smtClean="0">
                <a:solidFill>
                  <a:srgbClr val="FFFF00"/>
                </a:solidFill>
              </a:rPr>
              <a:t>is</a:t>
            </a:r>
            <a:r>
              <a:rPr lang="en-US" dirty="0" smtClean="0"/>
              <a:t> one of the best school In </a:t>
            </a:r>
            <a:r>
              <a:rPr lang="en-US" dirty="0" err="1" smtClean="0"/>
              <a:t>Jibannagr</a:t>
            </a:r>
            <a:endParaRPr lang="en-US" dirty="0" smtClean="0"/>
          </a:p>
          <a:p>
            <a:r>
              <a:rPr lang="en-US" dirty="0" smtClean="0"/>
              <a:t>There are about 900 students. </a:t>
            </a:r>
            <a:r>
              <a:rPr lang="en-US" dirty="0" smtClean="0">
                <a:solidFill>
                  <a:srgbClr val="FFFF00"/>
                </a:solidFill>
              </a:rPr>
              <a:t>Mr. </a:t>
            </a:r>
            <a:r>
              <a:rPr lang="en-US" dirty="0" err="1" smtClean="0">
                <a:solidFill>
                  <a:srgbClr val="FFFF00"/>
                </a:solidFill>
              </a:rPr>
              <a:t>Baki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billah</a:t>
            </a:r>
            <a:r>
              <a:rPr lang="en-US" dirty="0" smtClean="0"/>
              <a:t> is our Head </a:t>
            </a:r>
            <a:r>
              <a:rPr lang="en-US" dirty="0" smtClean="0">
                <a:solidFill>
                  <a:srgbClr val="FFFF00"/>
                </a:solidFill>
              </a:rPr>
              <a:t>Teacher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FF00"/>
                </a:solidFill>
              </a:rPr>
              <a:t>He</a:t>
            </a:r>
            <a:r>
              <a:rPr lang="en-US" dirty="0" smtClean="0"/>
              <a:t> is the </a:t>
            </a:r>
            <a:r>
              <a:rPr lang="en-US" dirty="0" smtClean="0">
                <a:solidFill>
                  <a:srgbClr val="FFFF00"/>
                </a:solidFill>
              </a:rPr>
              <a:t>Best</a:t>
            </a:r>
          </a:p>
          <a:p>
            <a:r>
              <a:rPr lang="en-US" dirty="0" smtClean="0"/>
              <a:t> teacher. </a:t>
            </a:r>
            <a:r>
              <a:rPr lang="en-US" dirty="0" smtClean="0">
                <a:solidFill>
                  <a:srgbClr val="FFFF00"/>
                </a:solidFill>
              </a:rPr>
              <a:t>Hurray !</a:t>
            </a:r>
            <a:r>
              <a:rPr lang="en-US" dirty="0" smtClean="0"/>
              <a:t> Our school is gained the best school prize in this year.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3939064"/>
            <a:ext cx="7202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Say what parts of speech mention the yellow color?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1600" y="1524000"/>
            <a:ext cx="2884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Home Work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976229"/>
            <a:ext cx="1154412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We</a:t>
            </a:r>
            <a:r>
              <a:rPr lang="en-US" sz="3200" dirty="0" smtClean="0"/>
              <a:t> live in the age </a:t>
            </a:r>
            <a:r>
              <a:rPr lang="en-US" sz="3200" dirty="0" smtClean="0">
                <a:solidFill>
                  <a:srgbClr val="FFFF00"/>
                </a:solidFill>
              </a:rPr>
              <a:t>of </a:t>
            </a:r>
            <a:r>
              <a:rPr lang="en-US" sz="3200" dirty="0" smtClean="0"/>
              <a:t>science. Science is the </a:t>
            </a:r>
            <a:r>
              <a:rPr lang="en-US" sz="3200" dirty="0" smtClean="0">
                <a:solidFill>
                  <a:srgbClr val="FFFF00"/>
                </a:solidFill>
              </a:rPr>
              <a:t>best</a:t>
            </a:r>
            <a:r>
              <a:rPr lang="en-US" sz="3200" dirty="0" smtClean="0"/>
              <a:t> way to know </a:t>
            </a:r>
          </a:p>
          <a:p>
            <a:r>
              <a:rPr lang="en-US" sz="3200" dirty="0" smtClean="0"/>
              <a:t>others. Internet is one of them. </a:t>
            </a:r>
            <a:r>
              <a:rPr lang="en-US" sz="3200" dirty="0" smtClean="0">
                <a:solidFill>
                  <a:srgbClr val="FFFF00"/>
                </a:solidFill>
              </a:rPr>
              <a:t>For </a:t>
            </a:r>
            <a:r>
              <a:rPr lang="en-US" sz="3200" dirty="0" smtClean="0"/>
              <a:t>using of internet we live in </a:t>
            </a:r>
          </a:p>
          <a:p>
            <a:r>
              <a:rPr lang="en-US" sz="3200" dirty="0" smtClean="0"/>
              <a:t>the global </a:t>
            </a:r>
            <a:r>
              <a:rPr lang="en-US" sz="3200" dirty="0" smtClean="0">
                <a:solidFill>
                  <a:srgbClr val="FFFF00"/>
                </a:solidFill>
              </a:rPr>
              <a:t>village</a:t>
            </a:r>
            <a:r>
              <a:rPr lang="en-US" sz="3200" dirty="0" smtClean="0"/>
              <a:t>. </a:t>
            </a:r>
            <a:r>
              <a:rPr lang="en-US" sz="3200" dirty="0" smtClean="0">
                <a:solidFill>
                  <a:srgbClr val="FFFF00"/>
                </a:solidFill>
              </a:rPr>
              <a:t>Who</a:t>
            </a:r>
            <a:r>
              <a:rPr lang="en-US" sz="3200" dirty="0" smtClean="0"/>
              <a:t> can go a single day without internet? 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0206" y="4000436"/>
            <a:ext cx="11256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Write down the name of parts of speech (color words.)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11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8229" y="2209800"/>
            <a:ext cx="7162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Thanks to all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2209800"/>
            <a:ext cx="7162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FF00"/>
                </a:solidFill>
              </a:rPr>
              <a:t>Thanks to all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8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600200"/>
            <a:ext cx="10591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Learning out comes- By the end of the lesson the </a:t>
            </a:r>
            <a:r>
              <a:rPr lang="en-US" sz="3600" dirty="0" smtClean="0"/>
              <a:t>students will be able to say </a:t>
            </a:r>
            <a:r>
              <a:rPr lang="en-US" sz="3600" dirty="0"/>
              <a:t>–  </a:t>
            </a:r>
            <a:endParaRPr lang="en-US" sz="3600" dirty="0" smtClean="0"/>
          </a:p>
          <a:p>
            <a:r>
              <a:rPr lang="en-US" sz="3600" dirty="0" smtClean="0"/>
              <a:t>1.What </a:t>
            </a:r>
            <a:r>
              <a:rPr lang="en-US" sz="3600" dirty="0"/>
              <a:t>is the means of parts of speech ?  </a:t>
            </a:r>
            <a:endParaRPr lang="en-US" sz="3600" dirty="0" smtClean="0"/>
          </a:p>
          <a:p>
            <a:r>
              <a:rPr lang="en-US" sz="3600" dirty="0" smtClean="0"/>
              <a:t>2. Identify Different </a:t>
            </a:r>
            <a:r>
              <a:rPr lang="en-US" sz="3600" dirty="0"/>
              <a:t>kinds of parts of speech. </a:t>
            </a:r>
            <a:endParaRPr lang="en-US" sz="3600" dirty="0" smtClean="0"/>
          </a:p>
          <a:p>
            <a:r>
              <a:rPr lang="en-US" sz="3600" dirty="0" smtClean="0"/>
              <a:t>3. Use </a:t>
            </a:r>
            <a:r>
              <a:rPr lang="en-US" sz="3600" dirty="0"/>
              <a:t>of parts of speech.</a:t>
            </a:r>
          </a:p>
        </p:txBody>
      </p:sp>
    </p:spTree>
    <p:extLst>
      <p:ext uri="{BB962C8B-B14F-4D97-AF65-F5344CB8AC3E}">
        <p14:creationId xmlns:p14="http://schemas.microsoft.com/office/powerpoint/2010/main" val="15535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Does Part of Speech Mean?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Each part of speech explains not what the word is but how the word is used.</a:t>
            </a: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2057400"/>
            <a:ext cx="2992438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Eight Parts of Speech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/>
            <a:r>
              <a:rPr lang="en-US" sz="2000">
                <a:hlinkClick r:id="rId4" action="ppaction://hlinksldjump"/>
              </a:rPr>
              <a:t>Verb</a:t>
            </a:r>
            <a:endParaRPr lang="en-US" sz="2000"/>
          </a:p>
          <a:p>
            <a:pPr algn="ctr"/>
            <a:r>
              <a:rPr lang="en-US" sz="2000">
                <a:hlinkClick r:id="rId5" action="ppaction://hlinksldjump"/>
              </a:rPr>
              <a:t>Noun</a:t>
            </a:r>
            <a:endParaRPr lang="en-US" sz="2000"/>
          </a:p>
          <a:p>
            <a:pPr algn="ctr"/>
            <a:r>
              <a:rPr lang="en-US" sz="2000">
                <a:hlinkClick r:id="rId6" action="ppaction://hlinksldjump"/>
              </a:rPr>
              <a:t>Pronoun</a:t>
            </a:r>
            <a:endParaRPr lang="en-US" sz="2000"/>
          </a:p>
          <a:p>
            <a:pPr algn="ctr"/>
            <a:r>
              <a:rPr lang="en-US" sz="2000">
                <a:hlinkClick r:id="rId7" action="ppaction://hlinksldjump"/>
              </a:rPr>
              <a:t>Adjectives</a:t>
            </a:r>
            <a:endParaRPr lang="en-US" sz="2000"/>
          </a:p>
          <a:p>
            <a:pPr algn="ctr"/>
            <a:r>
              <a:rPr lang="en-US" sz="2000">
                <a:hlinkClick r:id="rId8" action="ppaction://hlinksldjump"/>
              </a:rPr>
              <a:t>Adverbs</a:t>
            </a:r>
            <a:endParaRPr lang="en-US" sz="2000"/>
          </a:p>
          <a:p>
            <a:pPr algn="ctr"/>
            <a:r>
              <a:rPr lang="en-US" sz="2000">
                <a:hlinkClick r:id="rId9" action="ppaction://hlinksldjump"/>
              </a:rPr>
              <a:t>Prepositions</a:t>
            </a:r>
            <a:endParaRPr lang="en-US" sz="2000"/>
          </a:p>
          <a:p>
            <a:pPr algn="ctr"/>
            <a:r>
              <a:rPr lang="en-US" sz="2100">
                <a:hlinkClick r:id="rId10" action="ppaction://hlinksldjump"/>
              </a:rPr>
              <a:t>Conjunctions</a:t>
            </a:r>
            <a:endParaRPr lang="en-US" sz="2100"/>
          </a:p>
          <a:p>
            <a:pPr algn="ctr"/>
            <a:r>
              <a:rPr lang="en-US" sz="2100">
                <a:hlinkClick r:id="rId11" action="ppaction://hlinksldjump"/>
              </a:rPr>
              <a:t>interjection</a:t>
            </a:r>
            <a:endParaRPr lang="en-US" sz="2400"/>
          </a:p>
          <a:p>
            <a:endParaRPr lang="en-US" sz="2400"/>
          </a:p>
        </p:txBody>
      </p:sp>
      <p:pic>
        <p:nvPicPr>
          <p:cNvPr id="1031" name="Picture 7" descr="22892795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3048000"/>
            <a:ext cx="1447800" cy="1157288"/>
          </a:xfrm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220200" y="46482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dirty="0"/>
              <a:t>Home Page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Details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part of speech explains not what the word is, but how the word is used. In fact, the same word can be a noun in one sentence and a verb or adjective in the next.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Adverbs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u="sng"/>
              <a:t>Adverb</a:t>
            </a:r>
            <a:r>
              <a:rPr lang="en-US" sz="2400"/>
              <a:t> </a:t>
            </a:r>
          </a:p>
          <a:p>
            <a:r>
              <a:rPr lang="en-US" sz="2400"/>
              <a:t>An adverb can modify a verb, an adjective, another verb, a phrase, or a clause.</a:t>
            </a:r>
          </a:p>
          <a:p>
            <a:r>
              <a:rPr lang="en-US" sz="2400"/>
              <a:t>The seamstress </a:t>
            </a:r>
            <a:r>
              <a:rPr lang="en-US" sz="2400">
                <a:solidFill>
                  <a:schemeClr val="accent2"/>
                </a:solidFill>
              </a:rPr>
              <a:t>quickly</a:t>
            </a:r>
            <a:r>
              <a:rPr lang="en-US" sz="2400"/>
              <a:t> made the mourning clothes.</a:t>
            </a:r>
          </a:p>
        </p:txBody>
      </p:sp>
      <p:pic>
        <p:nvPicPr>
          <p:cNvPr id="53254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3074989"/>
            <a:ext cx="3352800" cy="2536825"/>
          </a:xfrm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9601200" y="545941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9525000" y="5334001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hlinkClick r:id="rId5" action="ppaction://hlinksldjump"/>
              </a:rPr>
              <a:t>Home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Take a Closer Look!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u="sng"/>
              <a:t>Verb</a:t>
            </a:r>
          </a:p>
          <a:p>
            <a:r>
              <a:rPr lang="en-US" sz="2800"/>
              <a:t>A verb “is what you do!”</a:t>
            </a:r>
          </a:p>
          <a:p>
            <a:r>
              <a:rPr lang="en-US" sz="2800"/>
              <a:t>I will </a:t>
            </a:r>
            <a:r>
              <a:rPr lang="en-US" sz="2800">
                <a:solidFill>
                  <a:schemeClr val="accent2"/>
                </a:solidFill>
              </a:rPr>
              <a:t>run</a:t>
            </a:r>
            <a:r>
              <a:rPr lang="en-US" sz="2800"/>
              <a:t>, </a:t>
            </a:r>
            <a:r>
              <a:rPr lang="en-US" sz="2800">
                <a:solidFill>
                  <a:schemeClr val="accent2"/>
                </a:solidFill>
              </a:rPr>
              <a:t>hop</a:t>
            </a:r>
            <a:r>
              <a:rPr lang="en-US" sz="2800"/>
              <a:t>, and </a:t>
            </a:r>
            <a:r>
              <a:rPr lang="en-US" sz="2800">
                <a:solidFill>
                  <a:schemeClr val="accent2"/>
                </a:solidFill>
              </a:rPr>
              <a:t>skip</a:t>
            </a:r>
            <a:r>
              <a:rPr lang="en-US" sz="2800"/>
              <a:t> down the track.</a:t>
            </a:r>
          </a:p>
        </p:txBody>
      </p:sp>
      <p:pic>
        <p:nvPicPr>
          <p:cNvPr id="8201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1" y="2514600"/>
            <a:ext cx="2174875" cy="3048000"/>
          </a:xfrm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9296400" y="5181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4" action="ppaction://hlinksldjump"/>
              </a:rPr>
              <a:t>Home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Here come the nouns!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u="sng"/>
              <a:t>Noun</a:t>
            </a:r>
          </a:p>
          <a:p>
            <a:r>
              <a:rPr lang="en-US" sz="2800"/>
              <a:t>A noun is a person place or thing.</a:t>
            </a:r>
          </a:p>
          <a:p>
            <a:r>
              <a:rPr lang="en-US" sz="2800">
                <a:solidFill>
                  <a:schemeClr val="accent2"/>
                </a:solidFill>
              </a:rPr>
              <a:t>Ms. Arruda</a:t>
            </a:r>
            <a:r>
              <a:rPr lang="en-US" sz="2800"/>
              <a:t> is going to </a:t>
            </a:r>
            <a:r>
              <a:rPr lang="en-US" sz="2800">
                <a:solidFill>
                  <a:schemeClr val="accent2"/>
                </a:solidFill>
              </a:rPr>
              <a:t>Vegas</a:t>
            </a:r>
            <a:r>
              <a:rPr lang="en-US" sz="2800"/>
              <a:t> this weekend.</a:t>
            </a:r>
          </a:p>
        </p:txBody>
      </p:sp>
      <p:pic>
        <p:nvPicPr>
          <p:cNvPr id="10246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1" y="2438400"/>
            <a:ext cx="2924175" cy="3505200"/>
          </a:xfrm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296400" y="4876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hlinkClick r:id="rId5" action="ppaction://hlinksldjump"/>
              </a:rPr>
              <a:t>Home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a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Chalkboard">
  <a:themeElements>
    <a:clrScheme name="Chalkboard 1">
      <a:dk1>
        <a:srgbClr val="808080"/>
      </a:dk1>
      <a:lt1>
        <a:srgbClr val="FFFFFF"/>
      </a:lt1>
      <a:dk2>
        <a:srgbClr val="5C8564"/>
      </a:dk2>
      <a:lt2>
        <a:srgbClr val="FFFFFF"/>
      </a:lt2>
      <a:accent1>
        <a:srgbClr val="86A1BF"/>
      </a:accent1>
      <a:accent2>
        <a:srgbClr val="FF6666"/>
      </a:accent2>
      <a:accent3>
        <a:srgbClr val="B5C2B8"/>
      </a:accent3>
      <a:accent4>
        <a:srgbClr val="DADADA"/>
      </a:accent4>
      <a:accent5>
        <a:srgbClr val="C3CDDC"/>
      </a:accent5>
      <a:accent6>
        <a:srgbClr val="E75C5C"/>
      </a:accent6>
      <a:hlink>
        <a:srgbClr val="80FF00"/>
      </a:hlink>
      <a:folHlink>
        <a:srgbClr val="FFFF66"/>
      </a:folHlink>
    </a:clrScheme>
    <a:fontScheme name="Chalkboard">
      <a:majorFont>
        <a:latin typeface="Comic Sans MS"/>
        <a:ea typeface="MS PGothic"/>
        <a:cs typeface=""/>
      </a:majorFont>
      <a:minorFont>
        <a:latin typeface="Comic Sans MS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Chalkboard 1">
        <a:dk1>
          <a:srgbClr val="808080"/>
        </a:dk1>
        <a:lt1>
          <a:srgbClr val="FFFFFF"/>
        </a:lt1>
        <a:dk2>
          <a:srgbClr val="5C8564"/>
        </a:dk2>
        <a:lt2>
          <a:srgbClr val="FFFFFF"/>
        </a:lt2>
        <a:accent1>
          <a:srgbClr val="86A1BF"/>
        </a:accent1>
        <a:accent2>
          <a:srgbClr val="FF6666"/>
        </a:accent2>
        <a:accent3>
          <a:srgbClr val="B5C2B8"/>
        </a:accent3>
        <a:accent4>
          <a:srgbClr val="DADADA"/>
        </a:accent4>
        <a:accent5>
          <a:srgbClr val="C3CDDC"/>
        </a:accent5>
        <a:accent6>
          <a:srgbClr val="E75C5C"/>
        </a:accent6>
        <a:hlink>
          <a:srgbClr val="80FF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2004:Templates:Presentations:Designs:Chalkboard</Template>
  <TotalTime>305</TotalTime>
  <Words>872</Words>
  <Application>Microsoft Office PowerPoint</Application>
  <PresentationFormat>Widescreen</PresentationFormat>
  <Paragraphs>147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MS PGothic</vt:lpstr>
      <vt:lpstr>Arial</vt:lpstr>
      <vt:lpstr>Comic Sans MS</vt:lpstr>
      <vt:lpstr>Helvetica</vt:lpstr>
      <vt:lpstr>Herculanum</vt:lpstr>
      <vt:lpstr>Monotype Sorts</vt:lpstr>
      <vt:lpstr>Chalkboard</vt:lpstr>
      <vt:lpstr>Parts of Speech</vt:lpstr>
      <vt:lpstr>PowerPoint Presentation</vt:lpstr>
      <vt:lpstr>PowerPoint Presentation</vt:lpstr>
      <vt:lpstr>What Does Part of Speech Mean?</vt:lpstr>
      <vt:lpstr>The Eight Parts of Speech</vt:lpstr>
      <vt:lpstr>More Details</vt:lpstr>
      <vt:lpstr>Adverbs</vt:lpstr>
      <vt:lpstr>Let’s Take a Closer Look!</vt:lpstr>
      <vt:lpstr>Here come the nouns!</vt:lpstr>
      <vt:lpstr>Pronouns</vt:lpstr>
      <vt:lpstr>Additional Pronouns</vt:lpstr>
      <vt:lpstr>Additional Pronouns Continued</vt:lpstr>
      <vt:lpstr>Still More Pronouns! </vt:lpstr>
      <vt:lpstr>What about the Adjectives?</vt:lpstr>
      <vt:lpstr>Conjunctions</vt:lpstr>
      <vt:lpstr>Prepositions</vt:lpstr>
      <vt:lpstr>What is an Interjection?</vt:lpstr>
      <vt:lpstr>Parts of Speech Poem by Kim Vetter</vt:lpstr>
      <vt:lpstr>Poem Continued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Speech</dc:title>
  <dc:creator>college education</dc:creator>
  <cp:lastModifiedBy>Arena</cp:lastModifiedBy>
  <cp:revision>37</cp:revision>
  <dcterms:created xsi:type="dcterms:W3CDTF">2005-03-17T01:56:28Z</dcterms:created>
  <dcterms:modified xsi:type="dcterms:W3CDTF">2017-06-04T16:51:16Z</dcterms:modified>
</cp:coreProperties>
</file>